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70" r:id="rId2"/>
    <p:sldId id="267" r:id="rId3"/>
    <p:sldId id="269" r:id="rId4"/>
    <p:sldId id="274" r:id="rId5"/>
    <p:sldId id="271" r:id="rId6"/>
    <p:sldId id="276" r:id="rId7"/>
    <p:sldId id="272" r:id="rId8"/>
    <p:sldId id="273" r:id="rId9"/>
    <p:sldId id="258" r:id="rId10"/>
    <p:sldId id="259" r:id="rId11"/>
    <p:sldId id="260" r:id="rId12"/>
    <p:sldId id="275" r:id="rId13"/>
    <p:sldId id="262" r:id="rId14"/>
    <p:sldId id="263" r:id="rId15"/>
    <p:sldId id="264" r:id="rId16"/>
    <p:sldId id="265" r:id="rId17"/>
    <p:sldId id="266" r:id="rId18"/>
    <p:sldId id="277" r:id="rId19"/>
  </p:sld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06DFA20-BEE7-F242-9730-37D2CABFD02E}" v="2" dt="2024-04-17T06:57:16.32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435"/>
    <p:restoredTop sz="94651"/>
  </p:normalViewPr>
  <p:slideViewPr>
    <p:cSldViewPr snapToGrid="0" snapToObjects="1">
      <p:cViewPr varScale="1">
        <p:scale>
          <a:sx n="160" d="100"/>
          <a:sy n="160" d="100"/>
        </p:scale>
        <p:origin x="192" y="6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399032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883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7222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https://media.geeksforgeeks.org/wp-content/uploads/20190824181600/dig51.png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4570857" y="975938"/>
            <a:ext cx="4399450" cy="123902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>
              <a:lnSpc>
                <a:spcPts val="3253"/>
              </a:lnSpc>
            </a:pPr>
            <a:r>
              <a:rPr lang="en-US" sz="2582" b="1" dirty="0">
                <a:solidFill>
                  <a:srgbClr val="2A292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Demystifying Speed: Exploring the 4-Bit Carry Lookahead Adder</a:t>
            </a:r>
            <a:endParaRPr lang="en-US" sz="1350" dirty="0"/>
          </a:p>
        </p:txBody>
      </p:sp>
      <p:sp>
        <p:nvSpPr>
          <p:cNvPr id="3" name="Object 2"/>
          <p:cNvSpPr/>
          <p:nvPr/>
        </p:nvSpPr>
        <p:spPr>
          <a:xfrm>
            <a:off x="4570857" y="2289390"/>
            <a:ext cx="4399450" cy="43186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>
              <a:lnSpc>
                <a:spcPts val="1701"/>
              </a:lnSpc>
              <a:spcBef>
                <a:spcPts val="575"/>
              </a:spcBef>
            </a:pPr>
            <a:r>
              <a:rPr lang="en-US" sz="1350" dirty="0">
                <a:solidFill>
                  <a:srgbClr val="2A292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Introduction to advanced adder architectures</a:t>
            </a:r>
            <a:br>
              <a:rPr lang="en-US" sz="1350" dirty="0">
                <a:solidFill>
                  <a:srgbClr val="2A292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</a:br>
            <a:r>
              <a:rPr lang="en-US" sz="1350" dirty="0">
                <a:solidFill>
                  <a:srgbClr val="2A292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for faster arithmetic operations</a:t>
            </a:r>
            <a:endParaRPr lang="en-US" sz="1350" dirty="0"/>
          </a:p>
        </p:txBody>
      </p:sp>
      <p:sp>
        <p:nvSpPr>
          <p:cNvPr id="4" name="Object 3"/>
          <p:cNvSpPr/>
          <p:nvPr/>
        </p:nvSpPr>
        <p:spPr>
          <a:xfrm>
            <a:off x="4570857" y="2904939"/>
            <a:ext cx="4399450" cy="21598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>
              <a:lnSpc>
                <a:spcPts val="1701"/>
              </a:lnSpc>
              <a:spcBef>
                <a:spcPts val="1418"/>
              </a:spcBef>
            </a:pPr>
            <a:r>
              <a:rPr lang="en-US" sz="1215" dirty="0">
                <a:solidFill>
                  <a:srgbClr val="5A5A4C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EEM410 - IC DESIGN</a:t>
            </a:r>
            <a:endParaRPr lang="en-US" sz="1350" dirty="0"/>
          </a:p>
        </p:txBody>
      </p:sp>
      <p:sp>
        <p:nvSpPr>
          <p:cNvPr id="5" name="Object 4"/>
          <p:cNvSpPr/>
          <p:nvPr/>
        </p:nvSpPr>
        <p:spPr>
          <a:xfrm>
            <a:off x="4570857" y="3298583"/>
            <a:ext cx="4399450" cy="43197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>
              <a:lnSpc>
                <a:spcPts val="1701"/>
              </a:lnSpc>
              <a:spcBef>
                <a:spcPts val="1372"/>
              </a:spcBef>
            </a:pPr>
            <a:r>
              <a:rPr lang="en-US" sz="1215" dirty="0">
                <a:solidFill>
                  <a:srgbClr val="5A5A4C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SAMET BAYAT - 22293730</a:t>
            </a:r>
            <a:br>
              <a:rPr lang="en-US" sz="1215" dirty="0">
                <a:solidFill>
                  <a:srgbClr val="5A5A4C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</a:br>
            <a:r>
              <a:rPr lang="en-US" sz="1215" dirty="0">
                <a:solidFill>
                  <a:srgbClr val="5A5A4C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RAMAZAN ALPER - 22098516</a:t>
            </a:r>
            <a:endParaRPr lang="en-US" sz="1350" dirty="0"/>
          </a:p>
        </p:txBody>
      </p:sp>
      <p:sp>
        <p:nvSpPr>
          <p:cNvPr id="6" name="Object 5"/>
          <p:cNvSpPr/>
          <p:nvPr/>
        </p:nvSpPr>
        <p:spPr>
          <a:xfrm>
            <a:off x="4570857" y="3908217"/>
            <a:ext cx="4399450" cy="21598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>
              <a:lnSpc>
                <a:spcPts val="1701"/>
              </a:lnSpc>
              <a:spcBef>
                <a:spcPts val="1372"/>
              </a:spcBef>
            </a:pPr>
            <a:r>
              <a:rPr lang="en-US" sz="1215" dirty="0">
                <a:solidFill>
                  <a:srgbClr val="5A5A4C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NAZIM</a:t>
            </a:r>
            <a:endParaRPr lang="en-US" sz="1350" dirty="0"/>
          </a:p>
        </p:txBody>
      </p:sp>
      <p:pic>
        <p:nvPicPr>
          <p:cNvPr id="7" name="Object 6" descr="preencoded.png"/>
          <p:cNvPicPr>
            <a:picLocks noChangeAspect="1"/>
          </p:cNvPicPr>
          <p:nvPr/>
        </p:nvPicPr>
        <p:blipFill>
          <a:blip r:embed="rId3"/>
          <a:srcRect l="1012" r="1012"/>
          <a:stretch/>
        </p:blipFill>
        <p:spPr>
          <a:xfrm>
            <a:off x="1" y="0"/>
            <a:ext cx="4285178" cy="514221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4f89b3ec-4f57-4bd2-9bc5-862d2933898f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40c0c9f8-cd32-43c2-934c-7fa7261c2eea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0F7ADFA-9811-4904-9778-3E8B386928EE}"/>
              </a:ext>
            </a:extLst>
          </p:cNvPr>
          <p:cNvSpPr txBox="1"/>
          <p:nvPr/>
        </p:nvSpPr>
        <p:spPr>
          <a:xfrm>
            <a:off x="875944" y="286989"/>
            <a:ext cx="7392112" cy="45695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Bef>
                <a:spcPts val="1200"/>
              </a:spcBef>
            </a:pPr>
            <a:r>
              <a:rPr lang="en-US" sz="1600" b="1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Total Chip Area</a:t>
            </a:r>
            <a:endParaRPr lang="en-TR" sz="1600" b="1" kern="0" dirty="0">
              <a:solidFill>
                <a:srgbClr val="000000"/>
              </a:solidFill>
              <a:effectLst/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 (Body CS)"/>
              </a:rPr>
              <a:t>A = 4,040,400 * (.180 µm)^2</a:t>
            </a:r>
            <a:endParaRPr lang="en-TR" sz="1600" dirty="0">
              <a:effectLst/>
              <a:latin typeface="Courier New" panose="02070309020205020404" pitchFamily="49" charset="0"/>
              <a:ea typeface="Calibri" panose="020F0502020204030204" pitchFamily="34" charset="0"/>
              <a:cs typeface="Times New Roman (Body CS)"/>
            </a:endParaRPr>
          </a:p>
          <a:p>
            <a:pPr algn="ctr"/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 (Body CS)"/>
              </a:rPr>
              <a:t>A = 130,908.96 sq. µm</a:t>
            </a:r>
            <a:endParaRPr lang="en-TR" sz="1600" dirty="0">
              <a:effectLst/>
              <a:latin typeface="Courier New" panose="02070309020205020404" pitchFamily="49" charset="0"/>
              <a:ea typeface="Calibri" panose="020F0502020204030204" pitchFamily="34" charset="0"/>
              <a:cs typeface="Times New Roman (Body CS)"/>
            </a:endParaRPr>
          </a:p>
          <a:p>
            <a:pPr algn="ctr">
              <a:lnSpc>
                <a:spcPct val="107000"/>
              </a:lnSpc>
              <a:spcBef>
                <a:spcPts val="1200"/>
              </a:spcBef>
            </a:pPr>
            <a:r>
              <a:rPr lang="en-US" sz="1600" b="1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Total Transistor Count</a:t>
            </a:r>
            <a:br>
              <a:rPr lang="en-US" sz="16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6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Gates</a:t>
            </a:r>
            <a:endParaRPr lang="en-TR" sz="1600" b="1" dirty="0">
              <a:solidFill>
                <a:srgbClr val="000000"/>
              </a:solidFill>
              <a:effectLst/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1600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Cambria Math" panose="02040503050406030204" pitchFamily="18" charset="0"/>
              </a:rPr>
              <a:t>𝑇</a:t>
            </a: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 (Body CS)"/>
              </a:rPr>
              <a:t>_</a:t>
            </a:r>
            <a:r>
              <a:rPr lang="en-US" sz="1600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Cambria Math" panose="02040503050406030204" pitchFamily="18" charset="0"/>
              </a:rPr>
              <a:t>𝑖𝑛𝑣</a:t>
            </a: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 (Body CS)"/>
              </a:rPr>
              <a:t>=2</a:t>
            </a:r>
            <a:endParaRPr lang="en-TR" sz="1600" dirty="0">
              <a:effectLst/>
              <a:latin typeface="Courier New" panose="02070309020205020404" pitchFamily="49" charset="0"/>
              <a:ea typeface="Calibri" panose="020F0502020204030204" pitchFamily="34" charset="0"/>
              <a:cs typeface="Times New Roman (Body CS)"/>
            </a:endParaRPr>
          </a:p>
          <a:p>
            <a:pPr algn="ctr"/>
            <a:r>
              <a:rPr lang="en-US" sz="1600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Cambria Math" panose="02040503050406030204" pitchFamily="18" charset="0"/>
              </a:rPr>
              <a:t>𝑇</a:t>
            </a: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 (Body CS)"/>
              </a:rPr>
              <a:t>_</a:t>
            </a:r>
            <a:r>
              <a:rPr lang="en-US" sz="1600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Cambria Math" panose="02040503050406030204" pitchFamily="18" charset="0"/>
              </a:rPr>
              <a:t>𝑛𝑎𝑛𝑑</a:t>
            </a: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 (Body CS)"/>
              </a:rPr>
              <a:t>=4</a:t>
            </a:r>
            <a:endParaRPr lang="en-TR" sz="1600" dirty="0">
              <a:effectLst/>
              <a:latin typeface="Courier New" panose="02070309020205020404" pitchFamily="49" charset="0"/>
              <a:ea typeface="Calibri" panose="020F0502020204030204" pitchFamily="34" charset="0"/>
              <a:cs typeface="Times New Roman (Body CS)"/>
            </a:endParaRPr>
          </a:p>
          <a:p>
            <a:pPr algn="ctr"/>
            <a:r>
              <a:rPr lang="en-US" sz="1600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Cambria Math" panose="02040503050406030204" pitchFamily="18" charset="0"/>
              </a:rPr>
              <a:t>𝑇</a:t>
            </a: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 (Body CS)"/>
              </a:rPr>
              <a:t>_</a:t>
            </a:r>
            <a:r>
              <a:rPr lang="en-US" sz="1600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Cambria Math" panose="02040503050406030204" pitchFamily="18" charset="0"/>
              </a:rPr>
              <a:t>𝑥𝑜𝑟</a:t>
            </a: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 (Body CS)"/>
              </a:rPr>
              <a:t>=12</a:t>
            </a:r>
            <a:endParaRPr lang="en-TR" sz="1600" dirty="0">
              <a:effectLst/>
              <a:latin typeface="Courier New" panose="02070309020205020404" pitchFamily="49" charset="0"/>
              <a:ea typeface="Calibri" panose="020F0502020204030204" pitchFamily="34" charset="0"/>
              <a:cs typeface="Times New Roman (Body CS)"/>
            </a:endParaRPr>
          </a:p>
          <a:p>
            <a:pPr algn="ctr"/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 (Body CS)"/>
              </a:rPr>
              <a:t> </a:t>
            </a:r>
            <a:endParaRPr lang="en-TR" sz="1600" dirty="0">
              <a:effectLst/>
              <a:latin typeface="Courier New" panose="02070309020205020404" pitchFamily="49" charset="0"/>
              <a:ea typeface="Calibri" panose="020F0502020204030204" pitchFamily="34" charset="0"/>
              <a:cs typeface="Times New Roman (Body CS)"/>
            </a:endParaRPr>
          </a:p>
          <a:p>
            <a:pPr algn="ctr">
              <a:lnSpc>
                <a:spcPct val="107000"/>
              </a:lnSpc>
              <a:spcBef>
                <a:spcPts val="200"/>
              </a:spcBef>
            </a:pPr>
            <a:r>
              <a:rPr lang="en-US" sz="16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LCU Modules</a:t>
            </a:r>
            <a:endParaRPr lang="en-TR" sz="1600" b="1" dirty="0">
              <a:solidFill>
                <a:srgbClr val="000000"/>
              </a:solidFill>
              <a:effectLst/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1600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Cambria Math" panose="02040503050406030204" pitchFamily="18" charset="0"/>
              </a:rPr>
              <a:t>𝑇</a:t>
            </a: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 (Body CS)"/>
              </a:rPr>
              <a:t>_</a:t>
            </a:r>
            <a:r>
              <a:rPr lang="en-US" sz="1600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Cambria Math" panose="02040503050406030204" pitchFamily="18" charset="0"/>
              </a:rPr>
              <a:t>𝐶</a:t>
            </a: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 (Body CS)"/>
              </a:rPr>
              <a:t>1=2(4)+2=10</a:t>
            </a:r>
            <a:endParaRPr lang="en-TR" sz="1600" dirty="0">
              <a:effectLst/>
              <a:latin typeface="Courier New" panose="02070309020205020404" pitchFamily="49" charset="0"/>
              <a:ea typeface="Calibri" panose="020F0502020204030204" pitchFamily="34" charset="0"/>
              <a:cs typeface="Times New Roman (Body CS)"/>
            </a:endParaRPr>
          </a:p>
          <a:p>
            <a:pPr algn="ctr"/>
            <a:r>
              <a:rPr lang="en-US" sz="1600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Cambria Math" panose="02040503050406030204" pitchFamily="18" charset="0"/>
              </a:rPr>
              <a:t>𝑇</a:t>
            </a: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 (Body CS)"/>
              </a:rPr>
              <a:t>_</a:t>
            </a:r>
            <a:r>
              <a:rPr lang="en-US" sz="1600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Cambria Math" panose="02040503050406030204" pitchFamily="18" charset="0"/>
              </a:rPr>
              <a:t>𝐶</a:t>
            </a: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 (Body CS)"/>
              </a:rPr>
              <a:t>2=4(4)+2(2)=20</a:t>
            </a:r>
            <a:endParaRPr lang="en-TR" sz="1600" dirty="0">
              <a:effectLst/>
              <a:latin typeface="Courier New" panose="02070309020205020404" pitchFamily="49" charset="0"/>
              <a:ea typeface="Calibri" panose="020F0502020204030204" pitchFamily="34" charset="0"/>
              <a:cs typeface="Times New Roman (Body CS)"/>
            </a:endParaRPr>
          </a:p>
          <a:p>
            <a:pPr algn="ctr"/>
            <a:r>
              <a:rPr lang="en-US" sz="1600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Cambria Math" panose="02040503050406030204" pitchFamily="18" charset="0"/>
              </a:rPr>
              <a:t>𝑇</a:t>
            </a: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 (Body CS)"/>
              </a:rPr>
              <a:t>_</a:t>
            </a:r>
            <a:r>
              <a:rPr lang="en-US" sz="1600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Cambria Math" panose="02040503050406030204" pitchFamily="18" charset="0"/>
              </a:rPr>
              <a:t>𝐶</a:t>
            </a: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 (Body CS)"/>
              </a:rPr>
              <a:t>3=6(4)+3(2)=30</a:t>
            </a:r>
            <a:endParaRPr lang="en-TR" sz="1600" dirty="0">
              <a:effectLst/>
              <a:latin typeface="Courier New" panose="02070309020205020404" pitchFamily="49" charset="0"/>
              <a:ea typeface="Calibri" panose="020F0502020204030204" pitchFamily="34" charset="0"/>
              <a:cs typeface="Times New Roman (Body CS)"/>
            </a:endParaRPr>
          </a:p>
          <a:p>
            <a:pPr algn="ctr"/>
            <a:r>
              <a:rPr lang="en-US" sz="1600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Cambria Math" panose="02040503050406030204" pitchFamily="18" charset="0"/>
              </a:rPr>
              <a:t>𝑇</a:t>
            </a: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 (Body CS)"/>
              </a:rPr>
              <a:t>_</a:t>
            </a:r>
            <a:r>
              <a:rPr lang="en-US" sz="1600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Cambria Math" panose="02040503050406030204" pitchFamily="18" charset="0"/>
              </a:rPr>
              <a:t>𝑃𝐺</a:t>
            </a: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 (Body CS)"/>
              </a:rPr>
              <a:t>4=8+2=10</a:t>
            </a:r>
            <a:endParaRPr lang="en-TR" sz="1600" dirty="0">
              <a:effectLst/>
              <a:latin typeface="Courier New" panose="02070309020205020404" pitchFamily="49" charset="0"/>
              <a:ea typeface="Calibri" panose="020F0502020204030204" pitchFamily="34" charset="0"/>
              <a:cs typeface="Times New Roman (Body CS)"/>
            </a:endParaRPr>
          </a:p>
          <a:p>
            <a:pPr algn="ctr">
              <a:lnSpc>
                <a:spcPct val="107000"/>
              </a:lnSpc>
              <a:spcBef>
                <a:spcPts val="200"/>
              </a:spcBef>
            </a:pPr>
            <a:r>
              <a:rPr lang="en-US" sz="16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4-bit CLA</a:t>
            </a:r>
            <a:endParaRPr lang="en-TR" sz="1600" b="1" dirty="0">
              <a:solidFill>
                <a:srgbClr val="000000"/>
              </a:solidFill>
              <a:effectLst/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1600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Cambria Math" panose="02040503050406030204" pitchFamily="18" charset="0"/>
              </a:rPr>
              <a:t>𝑇</a:t>
            </a: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 (Body CS)"/>
              </a:rPr>
              <a:t>_(</a:t>
            </a:r>
            <a:r>
              <a:rPr lang="en-US" sz="1600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Cambria Math" panose="02040503050406030204" pitchFamily="18" charset="0"/>
              </a:rPr>
              <a:t>𝐶𝐿𝐴</a:t>
            </a: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 (Body CS)"/>
              </a:rPr>
              <a:t>−4)=4(30)+10+20+2(30)+10</a:t>
            </a:r>
            <a:endParaRPr lang="en-TR" sz="1600" dirty="0">
              <a:effectLst/>
              <a:latin typeface="Courier New" panose="02070309020205020404" pitchFamily="49" charset="0"/>
              <a:ea typeface="Calibri" panose="020F0502020204030204" pitchFamily="34" charset="0"/>
              <a:cs typeface="Times New Roman (Body CS)"/>
            </a:endParaRPr>
          </a:p>
          <a:p>
            <a:pPr algn="ctr"/>
            <a:r>
              <a:rPr lang="en-US" sz="1600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Cambria Math" panose="02040503050406030204" pitchFamily="18" charset="0"/>
              </a:rPr>
              <a:t>𝑇</a:t>
            </a: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 (Body CS)"/>
              </a:rPr>
              <a:t>_(</a:t>
            </a:r>
            <a:r>
              <a:rPr lang="en-US" sz="1600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Cambria Math" panose="02040503050406030204" pitchFamily="18" charset="0"/>
              </a:rPr>
              <a:t>𝐶𝐿𝐴</a:t>
            </a: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 (Body CS)"/>
              </a:rPr>
              <a:t>−4)=220</a:t>
            </a:r>
            <a:endParaRPr lang="en-TR" sz="1600" dirty="0">
              <a:effectLst/>
              <a:latin typeface="Courier New" panose="02070309020205020404" pitchFamily="49" charset="0"/>
              <a:ea typeface="Calibri" panose="020F0502020204030204" pitchFamily="34" charset="0"/>
              <a:cs typeface="Times New Roman (Body CS)"/>
            </a:endParaRPr>
          </a:p>
        </p:txBody>
      </p:sp>
    </p:spTree>
    <p:extLst>
      <p:ext uri="{BB962C8B-B14F-4D97-AF65-F5344CB8AC3E}">
        <p14:creationId xmlns:p14="http://schemas.microsoft.com/office/powerpoint/2010/main" val="2590915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d0c7d7de-f119-418a-909f-424b2c2ef6f3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06fdecec-ed58-4318-a731-4d3dc7d0ca29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86646d55-1d9a-4bb3-b580-0d7dcdbabed0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c0d67704-1dce-4d7a-8922-f931022354bc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26877e4e-9c54-4a31-9934-e19e107db328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chat bubbles with letters and a letter&#10;&#10;Description automatically generated">
            <a:extLst>
              <a:ext uri="{FF2B5EF4-FFF2-40B4-BE49-F238E27FC236}">
                <a16:creationId xmlns:a16="http://schemas.microsoft.com/office/drawing/2014/main" id="{7D00CFFB-EFAF-CD41-1B6D-1AC198FE0F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2849" y="482599"/>
            <a:ext cx="4178300" cy="417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0663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41347DAA-13B4-7286-10C9-7298BE5AC5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97" t="3344" b="43397"/>
          <a:stretch/>
        </p:blipFill>
        <p:spPr>
          <a:xfrm>
            <a:off x="641858" y="759542"/>
            <a:ext cx="7860284" cy="373134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9006618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1" y="0"/>
            <a:ext cx="9148856" cy="5149356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3"/>
          <a:srcRect l="-35600" t="-1895" r="-35600" b="-1895"/>
          <a:stretch/>
        </p:blipFill>
        <p:spPr>
          <a:xfrm>
            <a:off x="1" y="0"/>
            <a:ext cx="9148856" cy="514935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52153f99-adbe-4e58-968d-d9a567fd5c95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7263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Rectangle 102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143" y="0"/>
            <a:ext cx="9141714" cy="5143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025" name="Picture 1" descr="A diagram of a diagram&#10;&#10;Description automatically generated">
            <a:extLst>
              <a:ext uri="{FF2B5EF4-FFF2-40B4-BE49-F238E27FC236}">
                <a16:creationId xmlns:a16="http://schemas.microsoft.com/office/drawing/2014/main" id="{A008760A-D633-3A98-F2CF-B9F104EE07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" r="1359" b="-1"/>
          <a:stretch>
            <a:fillRect/>
          </a:stretch>
        </p:blipFill>
        <p:spPr bwMode="auto">
          <a:xfrm>
            <a:off x="20" y="961"/>
            <a:ext cx="9143980" cy="5142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2">
            <a:extLst>
              <a:ext uri="{FF2B5EF4-FFF2-40B4-BE49-F238E27FC236}">
                <a16:creationId xmlns:a16="http://schemas.microsoft.com/office/drawing/2014/main" id="{84ED9E34-773F-3987-7065-6530F30C24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22664" y="878886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18303736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edfd12ee-b7c6-4558-89c1-e298ac15acec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2615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3F8D62B-4CFD-355F-C527-91D6FE679C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8680" y="242021"/>
            <a:ext cx="5812146" cy="4659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3618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ED686ED-783C-1AF0-88E1-4F8E904C08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2154869" y="-858143"/>
            <a:ext cx="4648407" cy="6859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7705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081cb2aa-075f-40a0-924e-0afb4bfb87c6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132</Words>
  <Application>Microsoft Macintosh PowerPoint</Application>
  <PresentationFormat>On-screen Show (16:9)</PresentationFormat>
  <Paragraphs>33</Paragraphs>
  <Slides>18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Aptos</vt:lpstr>
      <vt:lpstr>Arial</vt:lpstr>
      <vt:lpstr>Cambria Math</vt:lpstr>
      <vt:lpstr>Courier New</vt:lpstr>
      <vt:lpstr>Montserrat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Samet Bayat</cp:lastModifiedBy>
  <cp:revision>6</cp:revision>
  <dcterms:created xsi:type="dcterms:W3CDTF">2024-04-16T20:29:58Z</dcterms:created>
  <dcterms:modified xsi:type="dcterms:W3CDTF">2024-04-17T08:53:50Z</dcterms:modified>
</cp:coreProperties>
</file>